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8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893">
          <p15:clr>
            <a:srgbClr val="A4A3A4"/>
          </p15:clr>
        </p15:guide>
        <p15:guide id="3" pos="2880">
          <p15:clr>
            <a:srgbClr val="A4A3A4"/>
          </p15:clr>
        </p15:guide>
        <p15:guide id="4" pos="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72057" autoAdjust="0"/>
  </p:normalViewPr>
  <p:slideViewPr>
    <p:cSldViewPr snapToGrid="0" showGuides="1">
      <p:cViewPr varScale="1">
        <p:scale>
          <a:sx n="74" d="100"/>
          <a:sy n="74" d="100"/>
        </p:scale>
        <p:origin x="-1596" y="-90"/>
      </p:cViewPr>
      <p:guideLst>
        <p:guide orient="horz" pos="2160"/>
        <p:guide orient="horz" pos="893"/>
        <p:guide pos="2880"/>
        <p:guide pos="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Cortex!$B$1</c:f>
              <c:strCache>
                <c:ptCount val="1"/>
                <c:pt idx="0">
                  <c:v>Hits pre-filter</c:v>
                </c:pt>
              </c:strCache>
            </c:strRef>
          </c:tx>
          <c:invertIfNegative val="0"/>
          <c:cat>
            <c:strRef>
              <c:f>Cortex!$A$2:$A$6</c:f>
              <c:strCache>
                <c:ptCount val="5"/>
                <c:pt idx="0">
                  <c:v>Q80</c:v>
                </c:pt>
                <c:pt idx="1">
                  <c:v>Q92</c:v>
                </c:pt>
                <c:pt idx="2">
                  <c:v>Q111</c:v>
                </c:pt>
                <c:pt idx="3">
                  <c:v>Q140</c:v>
                </c:pt>
                <c:pt idx="4">
                  <c:v>Q175</c:v>
                </c:pt>
              </c:strCache>
            </c:strRef>
          </c:cat>
          <c:val>
            <c:numRef>
              <c:f>Cortex!$B$2:$B$6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0</c:v>
                </c:pt>
                <c:pt idx="3">
                  <c:v>78</c:v>
                </c:pt>
                <c:pt idx="4">
                  <c:v>28</c:v>
                </c:pt>
              </c:numCache>
            </c:numRef>
          </c:val>
        </c:ser>
        <c:ser>
          <c:idx val="1"/>
          <c:order val="1"/>
          <c:tx>
            <c:strRef>
              <c:f>Cortex!$C$1</c:f>
              <c:strCache>
                <c:ptCount val="1"/>
                <c:pt idx="0">
                  <c:v>Hits post-filter</c:v>
                </c:pt>
              </c:strCache>
            </c:strRef>
          </c:tx>
          <c:invertIfNegative val="0"/>
          <c:cat>
            <c:strRef>
              <c:f>Cortex!$A$2:$A$6</c:f>
              <c:strCache>
                <c:ptCount val="5"/>
                <c:pt idx="0">
                  <c:v>Q80</c:v>
                </c:pt>
                <c:pt idx="1">
                  <c:v>Q92</c:v>
                </c:pt>
                <c:pt idx="2">
                  <c:v>Q111</c:v>
                </c:pt>
                <c:pt idx="3">
                  <c:v>Q140</c:v>
                </c:pt>
                <c:pt idx="4">
                  <c:v>Q175</c:v>
                </c:pt>
              </c:strCache>
            </c:strRef>
          </c:cat>
          <c:val>
            <c:numRef>
              <c:f>Cortex!$C$2:$C$6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733440"/>
        <c:axId val="180734976"/>
      </c:barChart>
      <c:catAx>
        <c:axId val="18073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0734976"/>
        <c:crosses val="autoZero"/>
        <c:auto val="1"/>
        <c:lblAlgn val="ctr"/>
        <c:lblOffset val="100"/>
        <c:noMultiLvlLbl val="0"/>
      </c:catAx>
      <c:valAx>
        <c:axId val="18073497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7334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D509D-B618-48A2-8A35-5200A3D98CBA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D054A-F469-4E6D-A0E7-04104EFF5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5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6055519"/>
            <a:ext cx="9144000" cy="802482"/>
          </a:xfrm>
          <a:prstGeom prst="rect">
            <a:avLst/>
          </a:prstGeom>
          <a:gradFill flip="none" rotWithShape="1">
            <a:gsLst>
              <a:gs pos="0">
                <a:srgbClr val="B8BFBF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816" y="1856232"/>
            <a:ext cx="7406640" cy="1060704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rgbClr val="596B75"/>
                </a:solidFill>
              </a:defRPr>
            </a:lvl1pPr>
          </a:lstStyle>
          <a:p>
            <a:r>
              <a:rPr lang="en-US" dirty="0" smtClean="0"/>
              <a:t>Title of talk goes here…No more than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1248" y="3374136"/>
            <a:ext cx="3986784" cy="3931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Your name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104" y="6409944"/>
            <a:ext cx="530352" cy="301752"/>
          </a:xfrm>
          <a:prstGeom prst="rect">
            <a:avLst/>
          </a:prstGeom>
        </p:spPr>
        <p:txBody>
          <a:bodyPr anchor="b"/>
          <a:lstStyle>
            <a:lvl1pPr algn="l">
              <a:defRPr sz="1000"/>
            </a:lvl1pPr>
          </a:lstStyle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3776472"/>
            <a:ext cx="3986784" cy="3383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41248" y="4123944"/>
            <a:ext cx="3986784" cy="3383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Email and Phone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41248" y="4782312"/>
            <a:ext cx="3986784" cy="33832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Location of Presentation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5129784"/>
            <a:ext cx="3986784" cy="338328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Date Month Year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4882896" y="3097452"/>
            <a:ext cx="3337560" cy="28163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r>
              <a:rPr lang="en-US" dirty="0" smtClean="0"/>
              <a:t>Replace this box with key image to introduce talk’s scope, importance, or background</a:t>
            </a:r>
          </a:p>
        </p:txBody>
      </p:sp>
      <p:pic>
        <p:nvPicPr>
          <p:cNvPr id="15" name="Picture 14" descr="chdi main title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1"/>
            <a:ext cx="2481405" cy="1592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04" y="6409944"/>
            <a:ext cx="530352" cy="301752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3838">
              <a:buFont typeface="Arial" pitchFamily="34" charset="0"/>
              <a:buChar char="•"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04" y="6409944"/>
            <a:ext cx="530352" cy="301752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46888"/>
            <a:ext cx="8540496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04672" y="1316736"/>
            <a:ext cx="7434072" cy="80467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04672" y="2185416"/>
            <a:ext cx="7434072" cy="3968496"/>
          </a:xfrm>
        </p:spPr>
        <p:txBody>
          <a:bodyPr>
            <a:normAutofit/>
          </a:bodyPr>
          <a:lstStyle>
            <a:lvl1pPr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Picture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idx="1"/>
          </p:nvPr>
        </p:nvSpPr>
        <p:spPr>
          <a:xfrm>
            <a:off x="704088" y="1709928"/>
            <a:ext cx="7406640" cy="403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9725" indent="-339725">
              <a:buFont typeface="Arial" pitchFamily="34" charset="0"/>
              <a:buChar char="•"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4pPr marL="681038" indent="-212725">
              <a:buFont typeface="Arial" pitchFamily="34" charset="0"/>
              <a:buChar char="–"/>
              <a:defRPr>
                <a:latin typeface="+mn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168" y="246888"/>
            <a:ext cx="8540496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This presentation focuses on… (complete sentence, no more than two lines).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19272" y="1871663"/>
            <a:ext cx="4800600" cy="1325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32"/>
              </a:spcBef>
              <a:defRPr sz="1800"/>
            </a:lvl1pPr>
            <a:lvl2pPr>
              <a:spcBef>
                <a:spcPts val="432"/>
              </a:spcBef>
              <a:defRPr sz="1800"/>
            </a:lvl2pPr>
            <a:lvl3pPr>
              <a:spcBef>
                <a:spcPts val="432"/>
              </a:spcBef>
              <a:buNone/>
              <a:defRPr sz="1800"/>
            </a:lvl3pPr>
            <a:lvl4pPr>
              <a:buNone/>
              <a:defRPr sz="18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Topic 1</a:t>
            </a:r>
          </a:p>
          <a:p>
            <a:pPr lvl="1"/>
            <a:r>
              <a:rPr lang="en-US" dirty="0" smtClean="0"/>
              <a:t>Point 1</a:t>
            </a:r>
          </a:p>
          <a:p>
            <a:pPr lvl="1"/>
            <a:r>
              <a:rPr lang="en-US" dirty="0" smtClean="0"/>
              <a:t>Point 2</a:t>
            </a:r>
          </a:p>
          <a:p>
            <a:pPr lvl="2"/>
            <a:r>
              <a:rPr lang="en-US" dirty="0" smtClean="0"/>
              <a:t>Text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19272" y="3291840"/>
            <a:ext cx="4800600" cy="1325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32"/>
              </a:spcBef>
              <a:defRPr sz="1800"/>
            </a:lvl1pPr>
            <a:lvl2pPr>
              <a:spcBef>
                <a:spcPts val="432"/>
              </a:spcBef>
              <a:defRPr sz="1800"/>
            </a:lvl2pPr>
            <a:lvl3pPr>
              <a:spcBef>
                <a:spcPts val="432"/>
              </a:spcBef>
              <a:buNone/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Topic 2</a:t>
            </a:r>
          </a:p>
          <a:p>
            <a:pPr lvl="1"/>
            <a:r>
              <a:rPr lang="en-US" dirty="0" smtClean="0"/>
              <a:t>Point 1</a:t>
            </a:r>
          </a:p>
          <a:p>
            <a:pPr lvl="1"/>
            <a:r>
              <a:rPr lang="en-US" dirty="0" smtClean="0"/>
              <a:t>Point 2</a:t>
            </a:r>
          </a:p>
          <a:p>
            <a:pPr lvl="2"/>
            <a:r>
              <a:rPr lang="en-US" dirty="0" smtClean="0"/>
              <a:t>Text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319272" y="4709160"/>
            <a:ext cx="4800600" cy="1325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32"/>
              </a:spcBef>
              <a:defRPr sz="1800"/>
            </a:lvl1pPr>
            <a:lvl2pPr>
              <a:spcBef>
                <a:spcPts val="432"/>
              </a:spcBef>
              <a:defRPr sz="1800"/>
            </a:lvl2pPr>
            <a:lvl3pPr>
              <a:spcBef>
                <a:spcPts val="432"/>
              </a:spcBef>
              <a:buNone/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Topic 3</a:t>
            </a:r>
          </a:p>
          <a:p>
            <a:pPr lvl="1"/>
            <a:r>
              <a:rPr lang="en-US" dirty="0" smtClean="0"/>
              <a:t>Point 1</a:t>
            </a:r>
          </a:p>
          <a:p>
            <a:pPr lvl="1"/>
            <a:r>
              <a:rPr lang="en-US" dirty="0" smtClean="0"/>
              <a:t>Point 2</a:t>
            </a:r>
          </a:p>
          <a:p>
            <a:pPr lvl="2"/>
            <a:r>
              <a:rPr lang="en-US" dirty="0" smtClean="0"/>
              <a:t>Text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804672" y="1874520"/>
            <a:ext cx="2423160" cy="13258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804672" y="3291840"/>
            <a:ext cx="2423160" cy="13258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804672" y="4709160"/>
            <a:ext cx="2423160" cy="13258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 descr="CHDI-Foun-logofor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7962" y="5808696"/>
            <a:ext cx="563077" cy="90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sser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168" y="246888"/>
            <a:ext cx="8540496" cy="1143000"/>
          </a:xfrm>
        </p:spPr>
        <p:txBody>
          <a:bodyPr/>
          <a:lstStyle/>
          <a:p>
            <a:r>
              <a:rPr lang="en-US" dirty="0" smtClean="0"/>
              <a:t>This sentence headline makes an assertion on the first topic, no more than 2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CHDI-Foun-logofor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7962" y="5808696"/>
            <a:ext cx="563077" cy="90480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21208" y="1828800"/>
            <a:ext cx="4407408" cy="30998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Data/image supporting above assertion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2763" y="5257800"/>
            <a:ext cx="6002528" cy="923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Identify key assumption or background for audience. Keep to two lines (18-24 point type)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sser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168" y="246888"/>
            <a:ext cx="854049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This sentence headline makes an assertion on the first topic, no more than 2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CHDI-Foun-logofor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7962" y="5808696"/>
            <a:ext cx="563077" cy="90480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21208" y="1828800"/>
            <a:ext cx="4407408" cy="341985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Data/image supporting above assertion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65776" y="2343228"/>
            <a:ext cx="2057400" cy="5943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 smtClean="0"/>
              <a:t>Feature or call out-</a:t>
            </a:r>
          </a:p>
          <a:p>
            <a:pPr lvl="0"/>
            <a:r>
              <a:rPr lang="en-US" dirty="0" smtClean="0"/>
              <a:t>No more than 2 lines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65776" y="4172028"/>
            <a:ext cx="2057400" cy="5943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 smtClean="0"/>
              <a:t>Feature or call out-</a:t>
            </a:r>
          </a:p>
          <a:p>
            <a:pPr lvl="0"/>
            <a:r>
              <a:rPr lang="en-US" dirty="0" smtClean="0"/>
              <a:t>No more than 2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You should try to avoid bullet lists, but if you must then layout in this manner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04088" y="1709928"/>
            <a:ext cx="7406640" cy="4032504"/>
          </a:xfrm>
        </p:spPr>
        <p:txBody>
          <a:bodyPr/>
          <a:lstStyle/>
          <a:p>
            <a:pPr lvl="0"/>
            <a:r>
              <a:rPr lang="en-US" dirty="0" smtClean="0"/>
              <a:t>Exclusively dedicated to Huntington’s disease</a:t>
            </a:r>
          </a:p>
          <a:p>
            <a:pPr lvl="1"/>
            <a:r>
              <a:rPr lang="en-US" dirty="0" smtClean="0"/>
              <a:t>Removes serendipitous indications discovery</a:t>
            </a:r>
          </a:p>
          <a:p>
            <a:pPr lvl="1"/>
            <a:r>
              <a:rPr lang="en-US" dirty="0" smtClean="0"/>
              <a:t>Unambiguous continuity, focus, passion</a:t>
            </a:r>
          </a:p>
          <a:p>
            <a:pPr lvl="1"/>
            <a:r>
              <a:rPr lang="en-US" dirty="0" smtClean="0"/>
              <a:t>IP, legal, business terms all designed to protect our primary indication (allows others) </a:t>
            </a:r>
          </a:p>
          <a:p>
            <a:pPr lvl="0"/>
            <a:r>
              <a:rPr lang="en-US" dirty="0" smtClean="0"/>
              <a:t>Utilizing the ‘virtual’ or outsourced model</a:t>
            </a:r>
          </a:p>
          <a:p>
            <a:pPr lvl="1"/>
            <a:r>
              <a:rPr lang="en-US" dirty="0" smtClean="0"/>
              <a:t>Approximately 50 internal FTEs across three sites (NY, NJ &amp; LA) covering all scientific and G&amp;A competencies. 600 collaborators</a:t>
            </a:r>
          </a:p>
          <a:p>
            <a:pPr lvl="1"/>
            <a:r>
              <a:rPr lang="en-US" dirty="0" smtClean="0"/>
              <a:t>No internal wet-labs. All experimentation is done externally via collaborative partners and contract research organizations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168" y="246888"/>
            <a:ext cx="854049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 summary, this sentence headline states the most important assertion of the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CHDI-Foun-logofor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7962" y="5808696"/>
            <a:ext cx="563077" cy="90480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521208" y="1828800"/>
            <a:ext cx="4407408" cy="39502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Image that supports conclusion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65776" y="2505456"/>
            <a:ext cx="2862072" cy="832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Supporting point</a:t>
            </a:r>
          </a:p>
          <a:p>
            <a:pPr lvl="0"/>
            <a:r>
              <a:rPr lang="en-US" dirty="0" smtClean="0"/>
              <a:t>(no more than 2 lines)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65776" y="4233672"/>
            <a:ext cx="2862072" cy="832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Supporting point</a:t>
            </a:r>
          </a:p>
          <a:p>
            <a:pPr lvl="0"/>
            <a:r>
              <a:rPr lang="en-US" dirty="0" smtClean="0"/>
              <a:t>(no more than 2 lines)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04" y="6409944"/>
            <a:ext cx="530352" cy="301752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104" y="6409944"/>
            <a:ext cx="530352" cy="301752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04" y="6409944"/>
            <a:ext cx="530352" cy="301752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59860"/>
            <a:ext cx="9143999" cy="802482"/>
          </a:xfrm>
          <a:prstGeom prst="rect">
            <a:avLst/>
          </a:prstGeom>
          <a:gradFill flip="none" rotWithShape="1">
            <a:gsLst>
              <a:gs pos="0">
                <a:srgbClr val="B8BFBF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" y="95688"/>
            <a:ext cx="8540496" cy="969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4104" y="6555888"/>
            <a:ext cx="530352" cy="301752"/>
          </a:xfrm>
          <a:prstGeom prst="rect">
            <a:avLst/>
          </a:prstGeom>
        </p:spPr>
        <p:txBody>
          <a:bodyPr anchor="b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9929FE4-B145-40DE-AF29-63638CCE0D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04088" y="1417638"/>
            <a:ext cx="7406640" cy="4324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9" descr="CHDI-Foun-logoforppt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417962" y="5808696"/>
            <a:ext cx="563077" cy="9048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5" r:id="rId5"/>
    <p:sldLayoutId id="2147483663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6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rgbClr val="596B7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2">
              <a:lumMod val="60000"/>
              <a:lumOff val="4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90563" indent="-233363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639" y="3273906"/>
            <a:ext cx="7406640" cy="1060704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6 Month Allelic Series </a:t>
            </a:r>
            <a:r>
              <a:rPr lang="en-US" dirty="0" err="1" smtClean="0">
                <a:latin typeface="Calibri" pitchFamily="34" charset="0"/>
              </a:rPr>
              <a:t>RNAseq</a:t>
            </a:r>
            <a:r>
              <a:rPr lang="en-US" dirty="0" smtClean="0">
                <a:latin typeface="Calibri" pitchFamily="34" charset="0"/>
              </a:rPr>
              <a:t> QC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FE4-B145-40DE-AF29-63638CCE0D28}" type="slidenum">
              <a:rPr lang="en-US" smtClean="0">
                <a:latin typeface="Calibri" pitchFamily="34" charset="0"/>
              </a:rPr>
              <a:pPr/>
              <a:t>1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7" y="566479"/>
            <a:ext cx="7277100" cy="60817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5’ -&gt; 3’ degradation charts </a:t>
            </a:r>
            <a:r>
              <a:rPr lang="en-US" sz="2000" i="1" dirty="0"/>
              <a:t>(representative examples)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0" y="717255"/>
            <a:ext cx="1485900" cy="163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8191" y="3111795"/>
            <a:ext cx="4769319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Displays the likelihood of getting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full length transcripts for various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mRNA lengths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high quality samples in general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Most samples show &gt;70% of all mRNA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molecules are &gt;80% complete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Liver on average more degraded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Some samples have degradation in the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longer mRNA species (one marked in red)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11702" y="503274"/>
            <a:ext cx="1619398" cy="12475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Suspect samples by 5’ -&gt; 3’ degradation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27532"/>
              </p:ext>
            </p:extLst>
          </p:nvPr>
        </p:nvGraphicFramePr>
        <p:xfrm>
          <a:off x="1238398" y="1342361"/>
          <a:ext cx="3378200" cy="2527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8200"/>
              </a:tblGrid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454_Liver_Q175_HET_M_L3._1.clipped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456_Liver_Q175_HET_M_L7.LB4_1.clipped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20947_452L_cortex_Q175_HET_M_L8.LB2_1.clipped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845_Liver_Q92_HET_F_L6.LB25_1.clipped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522_Liver_Q111_HET_F_L8.LB13_1.clipped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452_Liver_Q175_HET_M_L1.LB2_1.clipped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776_Liver_Q140_HET_F_L8.LB13_1.clipped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716_Liver_Q80_HET_F_L7.LB6_1.clipped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843_Liver_Q92_HET_F_L6.LB23_1.clipped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21051_460L_cortex_Q175_HET_F_L3.LB6_1.clipped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1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 content per read has a red flag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715925"/>
            <a:ext cx="7175768" cy="5997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5014" y="3473302"/>
            <a:ext cx="373692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8 of the samples have a “shoulder”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in the GC# chart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is usually a really bad thing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Suggests non-mouse or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non-biological sequence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18884" y="715925"/>
            <a:ext cx="3125972" cy="11483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same samples flag for read length as well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4" y="646408"/>
            <a:ext cx="7004493" cy="585396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18121" y="588333"/>
            <a:ext cx="2955851" cy="12050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64143" y="3805619"/>
            <a:ext cx="407034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Those same samples have a mix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of 50mer reads and 75mer reads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That’s very odd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At this point we asked our sequencing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lab for clarification on what happened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sequencing partner found the cause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869731"/>
              </p:ext>
            </p:extLst>
          </p:nvPr>
        </p:nvGraphicFramePr>
        <p:xfrm>
          <a:off x="549404" y="1244194"/>
          <a:ext cx="5448300" cy="1524000"/>
        </p:xfrm>
        <a:graphic>
          <a:graphicData uri="http://schemas.openxmlformats.org/drawingml/2006/table">
            <a:tbl>
              <a:tblPr/>
              <a:tblGrid>
                <a:gridCol w="609600"/>
                <a:gridCol w="2311400"/>
                <a:gridCol w="609600"/>
                <a:gridCol w="609600"/>
                <a:gridCol w="6985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20921_1_450L_cortex_Q175_HET_M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V02604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264416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23535_1_528L_cortex_Q111_HET_F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V02604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28243_1_644L_cortex_Q20_HET_M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V02604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35624_1_844L_striatum_Q92_WT_F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V02604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264447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35631_1_845L_cortex_Q92_HET_F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20130604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V02761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264448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35657_1_847L_cortex_Q92_HET_F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20130604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V02761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264451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454_Liver_Q175_HET_M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20130604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V02761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462_Liver_Q175_HET_F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20130604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V02761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75907" y="836059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8 suspect samples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4551" y="2976219"/>
            <a:ext cx="6967471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For these </a:t>
            </a:r>
            <a:r>
              <a:rPr lang="en-US" dirty="0"/>
              <a:t>8 </a:t>
            </a:r>
            <a:r>
              <a:rPr lang="en-US" dirty="0" smtClean="0"/>
              <a:t>samples, </a:t>
            </a:r>
            <a:r>
              <a:rPr lang="en-US" dirty="0"/>
              <a:t>the initial run didn’t get a full 100 million reads.  When that happens </a:t>
            </a:r>
            <a:r>
              <a:rPr lang="en-US" dirty="0" smtClean="0"/>
              <a:t>the lab </a:t>
            </a:r>
            <a:r>
              <a:rPr lang="en-US" dirty="0"/>
              <a:t>runs the samples again and then merges the run into a full “virtual run” of the full read depth we paid for.  That’s all good.  </a:t>
            </a:r>
            <a:r>
              <a:rPr lang="en-US" dirty="0" smtClean="0"/>
              <a:t>The </a:t>
            </a:r>
            <a:r>
              <a:rPr lang="en-US" dirty="0"/>
              <a:t>strange thing that happened to us this time was that the run they added our 8 samples to (they add it to ongoing flow cells) happened to be a 75mer run.  Again no big problem usually, and what </a:t>
            </a:r>
            <a:r>
              <a:rPr lang="en-US" dirty="0" smtClean="0"/>
              <a:t>they do </a:t>
            </a:r>
            <a:r>
              <a:rPr lang="en-US" dirty="0"/>
              <a:t>is clip off 25 bases in their processing and </a:t>
            </a:r>
            <a:r>
              <a:rPr lang="en-US" dirty="0" smtClean="0"/>
              <a:t>all is compatible.</a:t>
            </a:r>
            <a:r>
              <a:rPr lang="en-US" dirty="0"/>
              <a:t>  </a:t>
            </a:r>
            <a:r>
              <a:rPr lang="en-US" dirty="0" smtClean="0"/>
              <a:t>This </a:t>
            </a:r>
            <a:r>
              <a:rPr lang="en-US" dirty="0"/>
              <a:t>specific time they forgot to trim, so we saw the ugly intermediate state.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this means is that the data for those 8 are fine</a:t>
            </a:r>
            <a:r>
              <a:rPr lang="en-US" dirty="0" smtClean="0"/>
              <a:t>.</a:t>
            </a:r>
            <a:r>
              <a:rPr lang="en-US" dirty="0"/>
              <a:t>  They are longer, but still good reads from our samples.  </a:t>
            </a:r>
          </a:p>
        </p:txBody>
      </p:sp>
    </p:spTree>
    <p:extLst>
      <p:ext uri="{BB962C8B-B14F-4D97-AF65-F5344CB8AC3E}">
        <p14:creationId xmlns:p14="http://schemas.microsoft.com/office/powerpoint/2010/main" val="26601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Mitochondrial rate in brain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6" y="669600"/>
            <a:ext cx="7537997" cy="4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0400" y="5515200"/>
            <a:ext cx="32111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8-9% of the reads are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mtRNA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nothing surprising there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9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Mitochondrial rate in liver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3" y="1517408"/>
            <a:ext cx="7199275" cy="415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3507" y="5784111"/>
            <a:ext cx="32752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6-7% of reads are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mtRNA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Again in line with expectations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0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QC parameters that looked great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Insert sizes:  All right around 175 as expected</a:t>
            </a:r>
          </a:p>
          <a:p>
            <a:r>
              <a:rPr lang="en-US" dirty="0" smtClean="0"/>
              <a:t>Sense/antisense sequence ratio:  1:1 as expected</a:t>
            </a:r>
          </a:p>
          <a:p>
            <a:r>
              <a:rPr lang="en-US" dirty="0" smtClean="0"/>
              <a:t>Sequence coverage</a:t>
            </a:r>
          </a:p>
          <a:p>
            <a:pPr lvl="1"/>
            <a:r>
              <a:rPr lang="en-US" dirty="0" smtClean="0"/>
              <a:t>40% of mouse </a:t>
            </a:r>
            <a:r>
              <a:rPr lang="en-US" dirty="0" err="1" smtClean="0"/>
              <a:t>transcriptome</a:t>
            </a:r>
            <a:r>
              <a:rPr lang="en-US" dirty="0" smtClean="0"/>
              <a:t> detected in brain</a:t>
            </a:r>
          </a:p>
          <a:p>
            <a:pPr lvl="1"/>
            <a:r>
              <a:rPr lang="en-US" dirty="0" smtClean="0"/>
              <a:t>About 30% of mouse </a:t>
            </a:r>
            <a:r>
              <a:rPr lang="en-US" dirty="0" err="1" smtClean="0"/>
              <a:t>transcriptome</a:t>
            </a:r>
            <a:r>
              <a:rPr lang="en-US" dirty="0" smtClean="0"/>
              <a:t> detected in liver</a:t>
            </a:r>
          </a:p>
          <a:p>
            <a:r>
              <a:rPr lang="en-US" dirty="0" smtClean="0"/>
              <a:t>Mapped read rate in the upper 90s </a:t>
            </a:r>
          </a:p>
          <a:p>
            <a:pPr lvl="1"/>
            <a:r>
              <a:rPr lang="en-US" dirty="0" smtClean="0"/>
              <a:t>98% for brain, 96% for liver</a:t>
            </a:r>
          </a:p>
          <a:p>
            <a:r>
              <a:rPr lang="en-US" dirty="0" smtClean="0"/>
              <a:t>95-97% of our reads are mapped to known genes</a:t>
            </a:r>
          </a:p>
          <a:p>
            <a:pPr lvl="1"/>
            <a:r>
              <a:rPr lang="en-US" dirty="0" smtClean="0"/>
              <a:t>3-5% </a:t>
            </a:r>
            <a:r>
              <a:rPr lang="en-US" dirty="0" err="1" smtClean="0"/>
              <a:t>intergenic</a:t>
            </a:r>
            <a:r>
              <a:rPr lang="en-US" dirty="0" smtClean="0"/>
              <a:t>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26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based outlier detection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2" y="565297"/>
            <a:ext cx="7289800" cy="6010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800" y="514497"/>
            <a:ext cx="569431" cy="606136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3256" y="1644502"/>
            <a:ext cx="715452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Method by which we look for the number of genes that are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outliers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after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accounting for our modeled effects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 samples stand out, and additional 4-6 are suspect, but probably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OK (Q92 Het males)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50965"/>
              </p:ext>
            </p:extLst>
          </p:nvPr>
        </p:nvGraphicFramePr>
        <p:xfrm>
          <a:off x="4942958" y="4527191"/>
          <a:ext cx="2570124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012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30811_718L_striatum_Q80_HET_F_L5.LB14_1.clipped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8552"/>
              </p:ext>
            </p:extLst>
          </p:nvPr>
        </p:nvGraphicFramePr>
        <p:xfrm>
          <a:off x="6394302" y="4853615"/>
          <a:ext cx="2515782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578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35481_833L_striatum_Q92_HET_M_L3.LB10_1.clipped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070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endCxn id="10" idx="1"/>
          </p:cNvCxnSpPr>
          <p:nvPr/>
        </p:nvCxnSpPr>
        <p:spPr>
          <a:xfrm flipV="1">
            <a:off x="3225209" y="4624473"/>
            <a:ext cx="333770" cy="7485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9" idx="1"/>
          </p:cNvCxnSpPr>
          <p:nvPr/>
        </p:nvCxnSpPr>
        <p:spPr>
          <a:xfrm>
            <a:off x="3168502" y="3530009"/>
            <a:ext cx="390477" cy="1166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70356" y="3129516"/>
            <a:ext cx="3904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3"/>
          </p:cNvCxnSpPr>
          <p:nvPr/>
        </p:nvCxnSpPr>
        <p:spPr>
          <a:xfrm flipV="1">
            <a:off x="6379561" y="3646683"/>
            <a:ext cx="181271" cy="4888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the sample QC to choose omissions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7312" y="1183758"/>
            <a:ext cx="52630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very simple way to determine what to throw out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is to look for multiple strikes against a sample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095811"/>
              </p:ext>
            </p:extLst>
          </p:nvPr>
        </p:nvGraphicFramePr>
        <p:xfrm>
          <a:off x="203505" y="2923068"/>
          <a:ext cx="3028802" cy="2527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8802"/>
              </a:tblGrid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454_Liver_Q175_HET_M_L3._1.clipped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456_Liver_Q175_HET_M_L7.LB4_1.clipped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20947_452L_cortex_Q175_HET_M_L8.LB2_1.clipped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845_Liver_Q92_HET_F_L6.LB25_1.clipped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522_Liver_Q111_HET_F_L8.LB13_1.clipped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452_Liver_Q175_HET_M_L1.LB2_1.clipped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776_Liver_Q140_HET_F_L8.LB13_1.clipped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716_Liver_Q80_HET_F_L7.LB6_1.clipped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843_Liver_Q92_HET_F_L6.LB23_1.clipped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21051_460L_cortex_Q175_HET_F_L3.LB6_1.clipped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6056" y="2558534"/>
            <a:ext cx="155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5’ -&gt; 3’ charts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683258"/>
              </p:ext>
            </p:extLst>
          </p:nvPr>
        </p:nvGraphicFramePr>
        <p:xfrm>
          <a:off x="3558979" y="3062538"/>
          <a:ext cx="2756785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678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30811_718L_striatum_Q80_HET_F_L5.LB14_1.clipped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21546"/>
              </p:ext>
            </p:extLst>
          </p:nvPr>
        </p:nvGraphicFramePr>
        <p:xfrm>
          <a:off x="3558979" y="4040328"/>
          <a:ext cx="2820582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58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35481_833L_striatum_Q92_HET_M_L3.LB10_1.clipped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70477"/>
              </p:ext>
            </p:extLst>
          </p:nvPr>
        </p:nvGraphicFramePr>
        <p:xfrm>
          <a:off x="3558979" y="3551433"/>
          <a:ext cx="2701998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199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20947_452L_cortex_Q175_HET_M_L8.LB2_1.clipped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192439"/>
              </p:ext>
            </p:extLst>
          </p:nvPr>
        </p:nvGraphicFramePr>
        <p:xfrm>
          <a:off x="3558979" y="4529223"/>
          <a:ext cx="267039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039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21051_460L_cortex_Q175_HET_F_L3.LB6_1.clipped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96853"/>
              </p:ext>
            </p:extLst>
          </p:nvPr>
        </p:nvGraphicFramePr>
        <p:xfrm>
          <a:off x="3558979" y="5018117"/>
          <a:ext cx="21971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71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450_Liver_Q175_HET_M_L8.LB1_1.clipped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14796" y="2558534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PCA outliers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12479"/>
              </p:ext>
            </p:extLst>
          </p:nvPr>
        </p:nvGraphicFramePr>
        <p:xfrm>
          <a:off x="6478772" y="3066986"/>
          <a:ext cx="2757378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737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30811_718L_striatum_Q80_HET_F_L5.LB14_1.clipped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38559"/>
              </p:ext>
            </p:extLst>
          </p:nvPr>
        </p:nvGraphicFramePr>
        <p:xfrm>
          <a:off x="6486451" y="3556443"/>
          <a:ext cx="2756786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678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35481_833L_striatum_Q92_HET_M_L3.LB10_1.clipped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733965" y="255853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Model based outliers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2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168" y="1328058"/>
            <a:ext cx="86698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QC was performed on all 192 samples focusing on determining failed or outlier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samples.  Four samples are recommended for omission from the final analysis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dataset based on evidence of RNA degradation, PCA analysis, and model-based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gene outlier detection.  Those four samples can be found on slide 19.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Additionally two correctable issues were identified. 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First, one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flowcell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worth of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samples was run an additional time to add read depth to the 100 million required.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This re-run was inadvertently run as 75-mers instead of 50-mer so the samples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are a mix of read length.  Secondly, for a subset of cortex samples (Q92 and Q140)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there appears to be an infinitesimal but detectable amount of liver tissue.  The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overall dilution is 500-1000x, but given the extraordinary sensitivity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this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is still measureable.  We have recommended a simple filter to remove those liver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transcripts based on the fact that they have a recognizable correlation pattern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(listed on slide 29), but other methods may be more sensitive.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67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45259"/>
              </p:ext>
            </p:extLst>
          </p:nvPr>
        </p:nvGraphicFramePr>
        <p:xfrm>
          <a:off x="1106403" y="1559803"/>
          <a:ext cx="6471067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106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30811_718L_striatum_Q80_HET_F_L5.LB14_1.clipped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69094"/>
              </p:ext>
            </p:extLst>
          </p:nvPr>
        </p:nvGraphicFramePr>
        <p:xfrm>
          <a:off x="1106402" y="2537593"/>
          <a:ext cx="6442713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271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35481_833L_striatum_Q92_HET_M_L3.LB10_1.clipped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309071"/>
              </p:ext>
            </p:extLst>
          </p:nvPr>
        </p:nvGraphicFramePr>
        <p:xfrm>
          <a:off x="1106403" y="2048698"/>
          <a:ext cx="6456890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6890"/>
              </a:tblGrid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20947_452L_cortex_Q175_HET_M_L8.LB2_1.clipped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18833"/>
              </p:ext>
            </p:extLst>
          </p:nvPr>
        </p:nvGraphicFramePr>
        <p:xfrm>
          <a:off x="1106402" y="3026488"/>
          <a:ext cx="6442713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271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21051_460L_cortex_Q175_HET_F_L3.LB6_1.clipped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list of proposed samples for omission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contamination in cortex Q140 and Q92?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84703"/>
            <a:ext cx="7418232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While the sequencing lab was looking into the 75mer issue I ran cortex through some basic statistical  modeling (omitting the samples mentioned previously)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 found changes, but the pattern and biology was all wrong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7" y="127000"/>
            <a:ext cx="7531100" cy="66700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0741" y="6409944"/>
            <a:ext cx="530352" cy="301752"/>
          </a:xfrm>
        </p:spPr>
        <p:txBody>
          <a:bodyPr/>
          <a:lstStyle/>
          <a:p>
            <a:fld id="{69929FE4-B145-40DE-AF29-63638CCE0D2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737" y="2711450"/>
            <a:ext cx="1231900" cy="1435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7448" y="127000"/>
            <a:ext cx="888643" cy="37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4096" y="1223493"/>
            <a:ext cx="446795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Every single change is an increase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Completely off in Q175, 111, 80, and 20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 (but not that strongly in 140 and 92)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It’s make no sense for Q111 to be skipped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and for Q175 to go back to normal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684377" y="333562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Logged FPKM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1519" y="4250026"/>
            <a:ext cx="448174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Albumin is the top hit?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Isn’t Albumin liver specific?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other changed genes are suspicious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526" y="1249251"/>
            <a:ext cx="355738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Albumin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ApoC3, C1,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Mup3, 10, 18, 19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FABP1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Urate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oxidase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All reasonably solid liver markers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0462" y="3966693"/>
            <a:ext cx="7076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DAVID functional annotation also suggests the altered genes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 liver related (p &lt; 10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-5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7772400" cy="64099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19203812">
            <a:off x="737184" y="1964333"/>
            <a:ext cx="3462428" cy="917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6828" y="605307"/>
            <a:ext cx="67762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subset of genes with good correlation between liver and cortex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but shifted from the 1:1 axis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7772400" cy="6409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888" y="744279"/>
            <a:ext cx="48654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Same chart with the “significant” genes in red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7772400" cy="6409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7721" y="708837"/>
            <a:ext cx="47157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Same chart and shading in Q111, notice the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Lack of linear correlation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suspect happened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04088" y="1128712"/>
            <a:ext cx="7406640" cy="4032504"/>
          </a:xfrm>
        </p:spPr>
        <p:txBody>
          <a:bodyPr/>
          <a:lstStyle/>
          <a:p>
            <a:r>
              <a:rPr lang="en-US" dirty="0" smtClean="0"/>
              <a:t>The basic problem is that liver specific transcripts should not have correlated expression in cortex</a:t>
            </a:r>
          </a:p>
          <a:p>
            <a:r>
              <a:rPr lang="en-US" dirty="0" smtClean="0"/>
              <a:t>A very small amount of liver contamination has occurred.  The shift is 500 to 1000 times lower than normal liver expression</a:t>
            </a:r>
          </a:p>
          <a:p>
            <a:r>
              <a:rPr lang="en-US" dirty="0" smtClean="0"/>
              <a:t>What this means is only the absolute highest liver expressed genes are detected at all</a:t>
            </a:r>
          </a:p>
          <a:p>
            <a:r>
              <a:rPr lang="en-US" dirty="0" smtClean="0"/>
              <a:t>The challenge is uniquely identifying the affected genes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74564"/>
              </p:ext>
            </p:extLst>
          </p:nvPr>
        </p:nvGraphicFramePr>
        <p:xfrm>
          <a:off x="2033794" y="4965620"/>
          <a:ext cx="4593824" cy="873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8456"/>
                <a:gridCol w="1148456"/>
                <a:gridCol w="1148456"/>
                <a:gridCol w="1148456"/>
              </a:tblGrid>
              <a:tr h="30917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Cortex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Striatum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Liver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Albumin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173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0.01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40979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6371" y="4507883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FPKMs of albumin, which should not exist in brain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7772400" cy="64099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58046" y="1088939"/>
            <a:ext cx="3528530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Liver filter created 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Liver mean count &gt; 2000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Mean ratio of liver to cortex &gt; 500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Cortex count &gt; 0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Not a bad first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3424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filtering out the liver specific genes from the cortex data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033050"/>
              </p:ext>
            </p:extLst>
          </p:nvPr>
        </p:nvGraphicFramePr>
        <p:xfrm>
          <a:off x="318091" y="1317822"/>
          <a:ext cx="8322635" cy="485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3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CHDI QC </a:t>
            </a:r>
            <a:r>
              <a:rPr lang="en-US" dirty="0" err="1" smtClean="0"/>
              <a:t>RNAseq</a:t>
            </a:r>
            <a:r>
              <a:rPr lang="en-US" dirty="0" smtClean="0"/>
              <a:t> data in general?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265176" y="1240466"/>
            <a:ext cx="4230624" cy="4885698"/>
          </a:xfrm>
        </p:spPr>
        <p:txBody>
          <a:bodyPr>
            <a:normAutofit/>
          </a:bodyPr>
          <a:lstStyle/>
          <a:p>
            <a:r>
              <a:rPr lang="en-US" dirty="0" smtClean="0"/>
              <a:t>Mostly we’re looking for outliers</a:t>
            </a:r>
          </a:p>
          <a:p>
            <a:r>
              <a:rPr lang="en-US" dirty="0" smtClean="0"/>
              <a:t>Also showing overall experiment worked</a:t>
            </a:r>
          </a:p>
          <a:p>
            <a:r>
              <a:rPr lang="en-US" dirty="0" smtClean="0"/>
              <a:t>When we find outliers, we try to determine the cause</a:t>
            </a:r>
          </a:p>
          <a:p>
            <a:pPr lvl="1"/>
            <a:r>
              <a:rPr lang="en-US" sz="1600" dirty="0" smtClean="0"/>
              <a:t>That helps show it is an outlier and not part of the biology</a:t>
            </a:r>
          </a:p>
          <a:p>
            <a:r>
              <a:rPr lang="en-US" sz="1600" dirty="0" smtClean="0"/>
              <a:t>Methods</a:t>
            </a:r>
          </a:p>
          <a:p>
            <a:pPr lvl="1"/>
            <a:r>
              <a:rPr lang="en-US" sz="1600" dirty="0" smtClean="0"/>
              <a:t>Principal Components Analysis</a:t>
            </a:r>
          </a:p>
          <a:p>
            <a:pPr lvl="1"/>
            <a:r>
              <a:rPr lang="en-US" sz="1600" dirty="0" smtClean="0"/>
              <a:t>RNA degradation plots</a:t>
            </a:r>
          </a:p>
          <a:p>
            <a:pPr lvl="1"/>
            <a:r>
              <a:rPr lang="en-US" sz="1600" dirty="0" smtClean="0"/>
              <a:t>Paired end insert size</a:t>
            </a:r>
          </a:p>
          <a:p>
            <a:pPr lvl="1"/>
            <a:r>
              <a:rPr lang="en-US" sz="1600" dirty="0" smtClean="0"/>
              <a:t>Read lengths</a:t>
            </a:r>
          </a:p>
          <a:p>
            <a:pPr lvl="1"/>
            <a:r>
              <a:rPr lang="en-US" sz="1600" dirty="0" smtClean="0"/>
              <a:t>Read mapping efficiency</a:t>
            </a:r>
          </a:p>
          <a:p>
            <a:pPr lvl="1"/>
            <a:r>
              <a:rPr lang="en-US" sz="1600" dirty="0" smtClean="0"/>
              <a:t>Repetitive sequences and their origin</a:t>
            </a:r>
          </a:p>
          <a:p>
            <a:pPr lvl="1"/>
            <a:r>
              <a:rPr lang="en-US" sz="1600" dirty="0" smtClean="0"/>
              <a:t>Highly expressed genes</a:t>
            </a:r>
          </a:p>
          <a:p>
            <a:pPr lvl="1"/>
            <a:r>
              <a:rPr lang="en-US" sz="1600" dirty="0" smtClean="0"/>
              <a:t># gene outliers</a:t>
            </a:r>
          </a:p>
          <a:p>
            <a:pPr lvl="1"/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75" y="2076893"/>
            <a:ext cx="4607584" cy="354041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761767" y="2806995"/>
            <a:ext cx="375684" cy="3756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QC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All but 4 of the 192 samples can move forward to the analysis</a:t>
            </a:r>
          </a:p>
          <a:p>
            <a:r>
              <a:rPr lang="en-US" dirty="0" smtClean="0"/>
              <a:t>A filter to clear out highly expressed liver genes is needed for the cortex Q140 and Q92 sets</a:t>
            </a:r>
          </a:p>
          <a:p>
            <a:r>
              <a:rPr lang="en-US" dirty="0" smtClean="0"/>
              <a:t>Striatum PCA plots show that CAG length is the single largest global element of variance!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whole </a:t>
            </a:r>
            <a:r>
              <a:rPr lang="en-US" dirty="0"/>
              <a:t>d</a:t>
            </a:r>
            <a:r>
              <a:rPr lang="en-US" dirty="0" smtClean="0"/>
              <a:t>ataset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8" y="810747"/>
            <a:ext cx="6600456" cy="5445921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42" y="810748"/>
            <a:ext cx="1066800" cy="1498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99052" y="3062484"/>
            <a:ext cx="305083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Not surprisingly, tissues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cluster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Strong sex effect in liver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Cortex is tightly clustered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617254"/>
            <a:ext cx="7004493" cy="59867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striatum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98" y="615507"/>
            <a:ext cx="1333500" cy="193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9052" y="3062484"/>
            <a:ext cx="338432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Q lengths cluster, good sign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the design worked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Q92, 111, 140, 175 uniquely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cluster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They even stagger in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Q length order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Couple potential outliers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(in red outline)</a:t>
            </a:r>
          </a:p>
        </p:txBody>
      </p:sp>
      <p:sp>
        <p:nvSpPr>
          <p:cNvPr id="8" name="Oval 7"/>
          <p:cNvSpPr/>
          <p:nvPr/>
        </p:nvSpPr>
        <p:spPr>
          <a:xfrm>
            <a:off x="3636337" y="1630328"/>
            <a:ext cx="1013637" cy="1240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52426"/>
              </p:ext>
            </p:extLst>
          </p:nvPr>
        </p:nvGraphicFramePr>
        <p:xfrm>
          <a:off x="4048052" y="1457925"/>
          <a:ext cx="33020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30811_718L_striatum_Q80_HET_F_L5.LB14_1.clipped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376590"/>
              </p:ext>
            </p:extLst>
          </p:nvPr>
        </p:nvGraphicFramePr>
        <p:xfrm>
          <a:off x="4345762" y="2450657"/>
          <a:ext cx="33020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35481_833L_striatum_Q92_HET_M_L3.LB10_1.clipped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0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94242"/>
            <a:ext cx="7302205" cy="600975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cortex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594242"/>
            <a:ext cx="1231900" cy="151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9052" y="3062484"/>
            <a:ext cx="316625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Only Q175 stands outside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the main cluster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Possible Q175 outliers,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but hard to be certain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44049"/>
              </p:ext>
            </p:extLst>
          </p:nvPr>
        </p:nvGraphicFramePr>
        <p:xfrm>
          <a:off x="5699052" y="2105542"/>
          <a:ext cx="2701998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199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20947_452L_cortex_Q175_HET_M_L8.LB2_1.clipped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41522"/>
              </p:ext>
            </p:extLst>
          </p:nvPr>
        </p:nvGraphicFramePr>
        <p:xfrm>
          <a:off x="5105554" y="1788670"/>
          <a:ext cx="23241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41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21051_460L_cortex_Q175_HET_F_L3.LB6_1.clipped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1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94240"/>
            <a:ext cx="7174614" cy="600975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liver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594241"/>
            <a:ext cx="1231900" cy="214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9052" y="3062484"/>
            <a:ext cx="302518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Strong sex clustering will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need to be accounted for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 strong Q clusters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(sex masking?)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One potential outlier</a:t>
            </a:r>
          </a:p>
        </p:txBody>
      </p:sp>
      <p:sp>
        <p:nvSpPr>
          <p:cNvPr id="9" name="Oval 8"/>
          <p:cNvSpPr/>
          <p:nvPr/>
        </p:nvSpPr>
        <p:spPr>
          <a:xfrm>
            <a:off x="4876804" y="2176130"/>
            <a:ext cx="467832" cy="564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67307"/>
              </p:ext>
            </p:extLst>
          </p:nvPr>
        </p:nvGraphicFramePr>
        <p:xfrm>
          <a:off x="5181748" y="2267835"/>
          <a:ext cx="21971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71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450_Liver_Q175_HET_M_L8.LB1_1.clipped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1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in brain </a:t>
            </a:r>
            <a:r>
              <a:rPr lang="en-US" sz="2000" i="1" dirty="0" smtClean="0"/>
              <a:t>(representative examples)</a:t>
            </a:r>
            <a:endParaRPr lang="en-US" sz="20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5" y="794723"/>
            <a:ext cx="6742223" cy="5634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9052" y="3062484"/>
            <a:ext cx="339708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Duplication is consistent and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hovers between 13-24%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 red flags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Higher in striatum than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cortex generally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Origin of the majority of the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duplicated sequences is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mitochondrial</a:t>
            </a:r>
          </a:p>
        </p:txBody>
      </p:sp>
    </p:spTree>
    <p:extLst>
      <p:ext uri="{BB962C8B-B14F-4D97-AF65-F5344CB8AC3E}">
        <p14:creationId xmlns:p14="http://schemas.microsoft.com/office/powerpoint/2010/main" val="25751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duplication </a:t>
            </a:r>
            <a:r>
              <a:rPr lang="en-US" sz="2000" i="1" dirty="0" smtClean="0"/>
              <a:t>(</a:t>
            </a:r>
            <a:r>
              <a:rPr lang="en-US" sz="2000" i="1" dirty="0"/>
              <a:t>representative examples)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929FE4-B145-40DE-AF29-63638CCE0D2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563824"/>
            <a:ext cx="7451060" cy="6227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3488" y="2863702"/>
            <a:ext cx="326774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Liver duplication is much higher, 40-50%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Major duplicated sequences are all mouse pheromone receptors (Mup1-21)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Hurts our true read depth, but nothing terrible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Should keep in mind for future liver work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DI_Template_Arial_NonConfid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DI_OptoDesign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CHDI_Template_Arial_NonConfidential</Template>
  <TotalTime>126</TotalTime>
  <Words>864</Words>
  <Application>Microsoft Office PowerPoint</Application>
  <PresentationFormat>On-screen Show (4:3)</PresentationFormat>
  <Paragraphs>257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CHDI_Template_Arial_NonConfidential</vt:lpstr>
      <vt:lpstr>6 Month Allelic Series RNAseq QC</vt:lpstr>
      <vt:lpstr>QC summary</vt:lpstr>
      <vt:lpstr>How does CHDI QC RNAseq data in general?</vt:lpstr>
      <vt:lpstr>PCA whole dataset</vt:lpstr>
      <vt:lpstr>PCA striatum</vt:lpstr>
      <vt:lpstr>PCA cortex</vt:lpstr>
      <vt:lpstr>PCA liver</vt:lpstr>
      <vt:lpstr>Duplication in brain (representative examples)</vt:lpstr>
      <vt:lpstr>Liver duplication (representative examples)</vt:lpstr>
      <vt:lpstr>5’ -&gt; 3’ degradation charts (representative examples)</vt:lpstr>
      <vt:lpstr>Suspect samples by 5’ -&gt; 3’ degradation</vt:lpstr>
      <vt:lpstr>GC content per read has a red flag</vt:lpstr>
      <vt:lpstr>Those same samples flag for read length as well</vt:lpstr>
      <vt:lpstr>Our sequencing partner found the cause</vt:lpstr>
      <vt:lpstr>Mitochondrial rate in brain</vt:lpstr>
      <vt:lpstr>Mitochondrial rate in liver</vt:lpstr>
      <vt:lpstr>Other QC parameters that looked great</vt:lpstr>
      <vt:lpstr>Model based outlier detection</vt:lpstr>
      <vt:lpstr>Integrating the sample QC to choose omissions</vt:lpstr>
      <vt:lpstr>Final list of proposed samples for omission </vt:lpstr>
      <vt:lpstr>Liver contamination in cortex Q140 and Q92?</vt:lpstr>
      <vt:lpstr>PowerPoint Presentation</vt:lpstr>
      <vt:lpstr>Some of the other changed genes are suspicious</vt:lpstr>
      <vt:lpstr>PowerPoint Presentation</vt:lpstr>
      <vt:lpstr>PowerPoint Presentation</vt:lpstr>
      <vt:lpstr>PowerPoint Presentation</vt:lpstr>
      <vt:lpstr>What we suspect happened</vt:lpstr>
      <vt:lpstr>PowerPoint Presentation</vt:lpstr>
      <vt:lpstr>Effect of filtering out the liver specific genes from the cortex data</vt:lpstr>
      <vt:lpstr>Summary of QC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Month Allelic Series RNAseq QC</dc:title>
  <dc:creator>Jim Rosinski</dc:creator>
  <cp:lastModifiedBy>Jeff Aaronson</cp:lastModifiedBy>
  <cp:revision>22</cp:revision>
  <dcterms:created xsi:type="dcterms:W3CDTF">2014-02-10T20:44:37Z</dcterms:created>
  <dcterms:modified xsi:type="dcterms:W3CDTF">2014-02-20T19:45:16Z</dcterms:modified>
</cp:coreProperties>
</file>